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4" r:id="rId6"/>
    <p:sldId id="260" r:id="rId7"/>
    <p:sldId id="265" r:id="rId8"/>
    <p:sldId id="261" r:id="rId9"/>
    <p:sldId id="266" r:id="rId10"/>
    <p:sldId id="262" r:id="rId11"/>
    <p:sldId id="268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9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D5CCF-31C0-411D-B9D4-5F5844AA314F}" type="datetimeFigureOut">
              <a:rPr lang="en-US" smtClean="0"/>
              <a:t>9/15/2012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03AC6-01B7-48A5-A24D-8AA74ED1B5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D5CCF-31C0-411D-B9D4-5F5844AA314F}" type="datetimeFigureOut">
              <a:rPr lang="en-US" smtClean="0"/>
              <a:t>9/15/2012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03AC6-01B7-48A5-A24D-8AA74ED1B5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D5CCF-31C0-411D-B9D4-5F5844AA314F}" type="datetimeFigureOut">
              <a:rPr lang="en-US" smtClean="0"/>
              <a:t>9/15/2012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03AC6-01B7-48A5-A24D-8AA74ED1B5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D5CCF-31C0-411D-B9D4-5F5844AA314F}" type="datetimeFigureOut">
              <a:rPr lang="en-US" smtClean="0"/>
              <a:t>9/15/2012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03AC6-01B7-48A5-A24D-8AA74ED1B5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D5CCF-31C0-411D-B9D4-5F5844AA314F}" type="datetimeFigureOut">
              <a:rPr lang="en-US" smtClean="0"/>
              <a:t>9/15/2012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03AC6-01B7-48A5-A24D-8AA74ED1B5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D5CCF-31C0-411D-B9D4-5F5844AA314F}" type="datetimeFigureOut">
              <a:rPr lang="en-US" smtClean="0"/>
              <a:t>9/15/2012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03AC6-01B7-48A5-A24D-8AA74ED1B5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D5CCF-31C0-411D-B9D4-5F5844AA314F}" type="datetimeFigureOut">
              <a:rPr lang="en-US" smtClean="0"/>
              <a:t>9/15/2012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03AC6-01B7-48A5-A24D-8AA74ED1B5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D5CCF-31C0-411D-B9D4-5F5844AA314F}" type="datetimeFigureOut">
              <a:rPr lang="en-US" smtClean="0"/>
              <a:t>9/15/2012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03AC6-01B7-48A5-A24D-8AA74ED1B5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D5CCF-31C0-411D-B9D4-5F5844AA314F}" type="datetimeFigureOut">
              <a:rPr lang="en-US" smtClean="0"/>
              <a:t>9/15/2012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03AC6-01B7-48A5-A24D-8AA74ED1B5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D5CCF-31C0-411D-B9D4-5F5844AA314F}" type="datetimeFigureOut">
              <a:rPr lang="en-US" smtClean="0"/>
              <a:t>9/15/2012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03AC6-01B7-48A5-A24D-8AA74ED1B5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D5CCF-31C0-411D-B9D4-5F5844AA314F}" type="datetimeFigureOut">
              <a:rPr lang="en-US" smtClean="0"/>
              <a:t>9/15/2012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03AC6-01B7-48A5-A24D-8AA74ED1B5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DD5CCF-31C0-411D-B9D4-5F5844AA314F}" type="datetimeFigureOut">
              <a:rPr lang="en-US" smtClean="0"/>
              <a:t>9/15/2012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E03AC6-01B7-48A5-A24D-8AA74ED1B58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hrysanthemu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7772400" cy="1470025"/>
          </a:xfrm>
        </p:spPr>
        <p:txBody>
          <a:bodyPr>
            <a:noAutofit/>
          </a:bodyPr>
          <a:lstStyle/>
          <a:p>
            <a:r>
              <a:rPr lang="en-US" sz="8000" b="1" dirty="0" smtClean="0">
                <a:solidFill>
                  <a:schemeClr val="bg1"/>
                </a:solidFill>
              </a:rPr>
              <a:t>Country Inquiry </a:t>
            </a:r>
            <a:br>
              <a:rPr lang="en-US" sz="8000" b="1" dirty="0" smtClean="0">
                <a:solidFill>
                  <a:schemeClr val="bg1"/>
                </a:solidFill>
              </a:rPr>
            </a:br>
            <a:r>
              <a:rPr lang="en-US" sz="8000" b="1" dirty="0" smtClean="0">
                <a:solidFill>
                  <a:schemeClr val="bg1"/>
                </a:solidFill>
              </a:rPr>
              <a:t>Using the </a:t>
            </a:r>
            <a:br>
              <a:rPr lang="en-US" sz="8000" b="1" dirty="0" smtClean="0">
                <a:solidFill>
                  <a:schemeClr val="bg1"/>
                </a:solidFill>
              </a:rPr>
            </a:br>
            <a:r>
              <a:rPr lang="en-US" sz="8000" b="1" dirty="0" smtClean="0">
                <a:solidFill>
                  <a:schemeClr val="bg1"/>
                </a:solidFill>
              </a:rPr>
              <a:t>I-Search Method</a:t>
            </a:r>
            <a:endParaRPr lang="en-US" sz="8000" b="1" dirty="0">
              <a:solidFill>
                <a:schemeClr val="bg1"/>
              </a:solidFill>
            </a:endParaRP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5638800" y="5715000"/>
            <a:ext cx="2971800" cy="609600"/>
          </a:xfrm>
          <a:blipFill>
            <a:blip r:embed="rId3" cstate="print"/>
            <a:tile tx="0" ty="0" sx="100000" sy="100000" flip="none" algn="tl"/>
          </a:blipFill>
        </p:spPr>
        <p:txBody>
          <a:bodyPr anchor="ctr">
            <a:normAutofit lnSpcReduction="10000"/>
          </a:bodyPr>
          <a:lstStyle/>
          <a:p>
            <a:r>
              <a:rPr lang="en-US" sz="3600" b="1" dirty="0" smtClean="0">
                <a:solidFill>
                  <a:schemeClr val="tx1"/>
                </a:solidFill>
              </a:rPr>
              <a:t>Jen Quimbey</a:t>
            </a:r>
            <a:endParaRPr lang="en-US" sz="3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3008313" cy="609600"/>
          </a:xfrm>
        </p:spPr>
        <p:txBody>
          <a:bodyPr anchor="ctr">
            <a:normAutofit/>
          </a:bodyPr>
          <a:lstStyle/>
          <a:p>
            <a:pPr algn="ctr"/>
            <a:r>
              <a:rPr lang="en-US" sz="2400" dirty="0" smtClean="0"/>
              <a:t>Develop Final Product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77851"/>
            <a:ext cx="8229600" cy="3765549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How would I like to share my findings?</a:t>
            </a:r>
          </a:p>
          <a:p>
            <a:r>
              <a:rPr lang="en-US" dirty="0" smtClean="0"/>
              <a:t>What kind of product will I create?</a:t>
            </a:r>
          </a:p>
          <a:p>
            <a:r>
              <a:rPr lang="en-US" dirty="0" smtClean="0"/>
              <a:t>Access to Web 2.0 tools?  Which will work best?  </a:t>
            </a:r>
          </a:p>
          <a:p>
            <a:r>
              <a:rPr lang="en-US" dirty="0" smtClean="0"/>
              <a:t>How will others access my final product?  Who will have access?  Will I encourage feedback?</a:t>
            </a:r>
          </a:p>
          <a:p>
            <a:r>
              <a:rPr lang="en-US" dirty="0" smtClean="0"/>
              <a:t>Reflections on my research process and final product?</a:t>
            </a:r>
          </a:p>
          <a:p>
            <a:endParaRPr lang="en-US" dirty="0"/>
          </a:p>
        </p:txBody>
      </p:sp>
      <p:pic>
        <p:nvPicPr>
          <p:cNvPr id="4101" name="Picture 5" descr="C:\Users\jen\AppData\Local\Microsoft\Windows\Temporary Internet Files\Content.IE5\LV7MEXUS\MC900365662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4876800"/>
            <a:ext cx="1781251" cy="1742846"/>
          </a:xfrm>
          <a:prstGeom prst="rect">
            <a:avLst/>
          </a:prstGeom>
          <a:noFill/>
        </p:spPr>
      </p:pic>
      <p:sp>
        <p:nvSpPr>
          <p:cNvPr id="13" name="Rectangle 12"/>
          <p:cNvSpPr/>
          <p:nvPr/>
        </p:nvSpPr>
        <p:spPr>
          <a:xfrm>
            <a:off x="2590800" y="4038600"/>
            <a:ext cx="6096000" cy="2514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Google Docs?  PowerPoint?  Wiki?  Expression?</a:t>
            </a:r>
          </a:p>
          <a:p>
            <a:pPr algn="ctr"/>
            <a:r>
              <a:rPr lang="en-US" dirty="0" smtClean="0"/>
              <a:t>Posters?  Word document?  Publisher?</a:t>
            </a:r>
            <a:endParaRPr lang="en-US" dirty="0" smtClean="0"/>
          </a:p>
          <a:p>
            <a:pPr algn="ctr"/>
            <a:r>
              <a:rPr lang="en-US" dirty="0" smtClean="0"/>
              <a:t>Embed on </a:t>
            </a:r>
            <a:r>
              <a:rPr lang="en-US" dirty="0" err="1" smtClean="0"/>
              <a:t>Facebook</a:t>
            </a:r>
            <a:r>
              <a:rPr lang="en-US" dirty="0" smtClean="0"/>
              <a:t>?  Share link?  Oral Presentation?</a:t>
            </a:r>
          </a:p>
          <a:p>
            <a:pPr algn="ctr"/>
            <a:r>
              <a:rPr lang="en-US" dirty="0" smtClean="0"/>
              <a:t>Is my presentation compelling and thorough?</a:t>
            </a:r>
          </a:p>
          <a:p>
            <a:pPr algn="ctr"/>
            <a:r>
              <a:rPr lang="en-US" dirty="0" smtClean="0"/>
              <a:t>How can I work more efficiently through this process?</a:t>
            </a:r>
          </a:p>
          <a:p>
            <a:pPr algn="ctr"/>
            <a:r>
              <a:rPr lang="en-US" dirty="0" smtClean="0"/>
              <a:t>Rate myself on a scale of 1-5 for each step in the process.</a:t>
            </a:r>
          </a:p>
          <a:p>
            <a:pPr algn="ctr"/>
            <a:r>
              <a:rPr lang="en-US" dirty="0" smtClean="0"/>
              <a:t>Did I reflect daily on my progress in my research journal?</a:t>
            </a:r>
          </a:p>
          <a:p>
            <a:pPr algn="ctr"/>
            <a:r>
              <a:rPr lang="en-US" dirty="0" smtClean="0"/>
              <a:t>How well did I do?  Strengths?  What can I improve?</a:t>
            </a:r>
          </a:p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Alignment with </a:t>
            </a:r>
            <a:br>
              <a:rPr lang="en-US" dirty="0" smtClean="0"/>
            </a:br>
            <a:r>
              <a:rPr lang="en-US" dirty="0" smtClean="0"/>
              <a:t>Common Core State Standards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39624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CC.11-12.RI.7 – Integrate and evaluate multiple sources of information presented in different media or formats as well as in words in order to address a question or solve a problem.</a:t>
            </a:r>
          </a:p>
          <a:p>
            <a:r>
              <a:rPr lang="en-US" sz="2800" dirty="0" smtClean="0"/>
              <a:t>CC.11-12.RH.9 – Integrate information from diverse sources, both primary and secondary, into a coherent understanding of an idea or event, noting discrepancies among sources.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3299659" y="6096000"/>
            <a:ext cx="24153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www.corestandards.org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67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Developed by Jen Quimbey</a:t>
            </a:r>
            <a:br>
              <a:rPr lang="en-US" dirty="0" smtClean="0"/>
            </a:br>
            <a:r>
              <a:rPr lang="en-US" dirty="0" smtClean="0"/>
              <a:t>September 2012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Four Steps of I-Search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en-US" dirty="0" smtClean="0"/>
              <a:t>Select a topic 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Find information 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Use information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Develop a final product</a:t>
            </a:r>
            <a:endParaRPr lang="en-US" dirty="0"/>
          </a:p>
        </p:txBody>
      </p:sp>
      <p:pic>
        <p:nvPicPr>
          <p:cNvPr id="5124" name="Picture 4" descr="C:\Users\jen\AppData\Local\Microsoft\Windows\Temporary Internet Files\Content.IE5\71SMUYB2\MC900441926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2286000"/>
            <a:ext cx="3292475" cy="2590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One:  Select a Topic</a:t>
            </a:r>
            <a:endParaRPr lang="en-US" dirty="0"/>
          </a:p>
        </p:txBody>
      </p:sp>
      <p:sp>
        <p:nvSpPr>
          <p:cNvPr id="5" name="5-Point Star 4"/>
          <p:cNvSpPr/>
          <p:nvPr/>
        </p:nvSpPr>
        <p:spPr>
          <a:xfrm>
            <a:off x="609600" y="1295400"/>
            <a:ext cx="3200400" cy="25908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Explore Interests</a:t>
            </a:r>
            <a:endParaRPr lang="en-US" dirty="0"/>
          </a:p>
        </p:txBody>
      </p:sp>
      <p:sp>
        <p:nvSpPr>
          <p:cNvPr id="6" name="5-Point Star 5"/>
          <p:cNvSpPr/>
          <p:nvPr/>
        </p:nvSpPr>
        <p:spPr>
          <a:xfrm>
            <a:off x="3124200" y="3733800"/>
            <a:ext cx="3048000" cy="25908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Browse Resources</a:t>
            </a:r>
            <a:endParaRPr lang="en-US" dirty="0"/>
          </a:p>
        </p:txBody>
      </p:sp>
      <p:sp>
        <p:nvSpPr>
          <p:cNvPr id="7" name="5-Point Star 6"/>
          <p:cNvSpPr/>
          <p:nvPr/>
        </p:nvSpPr>
        <p:spPr>
          <a:xfrm>
            <a:off x="5410200" y="1371600"/>
            <a:ext cx="3048000" cy="25908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Discuss Ideas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65100"/>
            <a:ext cx="3008313" cy="749300"/>
          </a:xfrm>
        </p:spPr>
        <p:txBody>
          <a:bodyPr anchor="ctr">
            <a:normAutofit/>
          </a:bodyPr>
          <a:lstStyle/>
          <a:p>
            <a:pPr algn="ctr"/>
            <a:r>
              <a:rPr lang="en-US" sz="2400" dirty="0" smtClean="0"/>
              <a:t>Select a Topic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country intrigues you in today’s world?</a:t>
            </a:r>
          </a:p>
          <a:p>
            <a:r>
              <a:rPr lang="en-US" dirty="0" smtClean="0"/>
              <a:t>What would you personally like to know about that country?  Form a research question.</a:t>
            </a:r>
          </a:p>
          <a:p>
            <a:r>
              <a:rPr lang="en-US" dirty="0" smtClean="0"/>
              <a:t>What brought this on?</a:t>
            </a:r>
          </a:p>
          <a:p>
            <a:r>
              <a:rPr lang="en-US" dirty="0" smtClean="0"/>
              <a:t>Is this topic interesting?</a:t>
            </a:r>
          </a:p>
          <a:p>
            <a:r>
              <a:rPr lang="en-US" dirty="0" smtClean="0"/>
              <a:t>Is it a question I need to conduct research on to answer?</a:t>
            </a:r>
          </a:p>
          <a:p>
            <a:endParaRPr lang="en-US" dirty="0"/>
          </a:p>
        </p:txBody>
      </p:sp>
      <p:pic>
        <p:nvPicPr>
          <p:cNvPr id="1030" name="Picture 6" descr="C:\Users\jen\AppData\Local\Microsoft\Windows\Temporary Internet Files\Content.IE5\LV7MEXUS\MC90007871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033389"/>
            <a:ext cx="1447800" cy="3443611"/>
          </a:xfrm>
          <a:prstGeom prst="rect">
            <a:avLst/>
          </a:prstGeom>
          <a:noFill/>
        </p:spPr>
      </p:pic>
      <p:sp>
        <p:nvSpPr>
          <p:cNvPr id="12" name="Cloud Callout 11"/>
          <p:cNvSpPr/>
          <p:nvPr/>
        </p:nvSpPr>
        <p:spPr>
          <a:xfrm>
            <a:off x="228600" y="1066800"/>
            <a:ext cx="3276600" cy="175260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South Africa</a:t>
            </a:r>
          </a:p>
          <a:p>
            <a:pPr algn="ctr"/>
            <a:r>
              <a:rPr lang="en-US" dirty="0" smtClean="0"/>
              <a:t>Is it safe?</a:t>
            </a:r>
          </a:p>
          <a:p>
            <a:pPr algn="ctr"/>
            <a:r>
              <a:rPr lang="en-US" dirty="0" smtClean="0"/>
              <a:t>My relatives will be visiting there soon.</a:t>
            </a:r>
          </a:p>
          <a:p>
            <a:pPr algn="ctr"/>
            <a:r>
              <a:rPr lang="en-US" dirty="0" smtClean="0"/>
              <a:t>Yes and Yes!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Two:  Find Information</a:t>
            </a:r>
            <a:endParaRPr lang="en-US" dirty="0"/>
          </a:p>
        </p:txBody>
      </p:sp>
      <p:sp>
        <p:nvSpPr>
          <p:cNvPr id="5" name="5-Point Star 4"/>
          <p:cNvSpPr/>
          <p:nvPr/>
        </p:nvSpPr>
        <p:spPr>
          <a:xfrm>
            <a:off x="914400" y="2209800"/>
            <a:ext cx="3200400" cy="25908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Generate Questions</a:t>
            </a:r>
            <a:endParaRPr lang="en-US" dirty="0"/>
          </a:p>
        </p:txBody>
      </p:sp>
      <p:sp>
        <p:nvSpPr>
          <p:cNvPr id="7" name="5-Point Star 6"/>
          <p:cNvSpPr/>
          <p:nvPr/>
        </p:nvSpPr>
        <p:spPr>
          <a:xfrm>
            <a:off x="5105400" y="2209800"/>
            <a:ext cx="3048000" cy="25908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Explore Resources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3008313" cy="946150"/>
          </a:xfrm>
        </p:spPr>
        <p:txBody>
          <a:bodyPr anchor="ctr">
            <a:normAutofit/>
          </a:bodyPr>
          <a:lstStyle/>
          <a:p>
            <a:pPr algn="ctr"/>
            <a:r>
              <a:rPr lang="en-US" sz="2400" dirty="0" smtClean="0"/>
              <a:t>Find Information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882650"/>
            <a:ext cx="8153400" cy="3232150"/>
          </a:xfrm>
        </p:spPr>
        <p:txBody>
          <a:bodyPr/>
          <a:lstStyle/>
          <a:p>
            <a:r>
              <a:rPr lang="en-US" dirty="0" smtClean="0"/>
              <a:t>What makes a country safe?</a:t>
            </a:r>
          </a:p>
          <a:p>
            <a:r>
              <a:rPr lang="en-US" dirty="0" smtClean="0"/>
              <a:t>What do I already know?</a:t>
            </a:r>
          </a:p>
          <a:p>
            <a:r>
              <a:rPr lang="en-US" dirty="0" smtClean="0"/>
              <a:t>What type of information do I need to determine whether it is safe or not?</a:t>
            </a:r>
          </a:p>
          <a:p>
            <a:r>
              <a:rPr lang="en-US" dirty="0" smtClean="0"/>
              <a:t>What sources should I use?</a:t>
            </a:r>
            <a:endParaRPr lang="en-US" dirty="0"/>
          </a:p>
        </p:txBody>
      </p:sp>
      <p:pic>
        <p:nvPicPr>
          <p:cNvPr id="2052" name="Picture 4" descr="C:\Users\jen\AppData\Local\Microsoft\Windows\Temporary Internet Files\Content.IE5\71SMUYB2\MC90037079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4038600"/>
            <a:ext cx="2005584" cy="2133600"/>
          </a:xfrm>
          <a:prstGeom prst="rect">
            <a:avLst/>
          </a:prstGeom>
          <a:noFill/>
        </p:spPr>
      </p:pic>
      <p:sp>
        <p:nvSpPr>
          <p:cNvPr id="10" name="Double Wave 9"/>
          <p:cNvSpPr/>
          <p:nvPr/>
        </p:nvSpPr>
        <p:spPr>
          <a:xfrm>
            <a:off x="2819400" y="3962400"/>
            <a:ext cx="5867400" cy="2362200"/>
          </a:xfrm>
          <a:prstGeom prst="double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South African govt. statistics?  Poverty rate?  Crime rate?</a:t>
            </a:r>
          </a:p>
          <a:p>
            <a:pPr algn="ctr"/>
            <a:r>
              <a:rPr lang="en-US" dirty="0" smtClean="0"/>
              <a:t>Travel journals?  Blogs?  Newspaper or magazine articles?</a:t>
            </a:r>
          </a:p>
          <a:p>
            <a:pPr algn="ctr"/>
            <a:r>
              <a:rPr lang="en-US" dirty="0" smtClean="0"/>
              <a:t>Can I find South Africans to ask on Twitter or </a:t>
            </a:r>
            <a:r>
              <a:rPr lang="en-US" dirty="0" err="1" smtClean="0"/>
              <a:t>Facebook</a:t>
            </a:r>
            <a:r>
              <a:rPr lang="en-US" dirty="0" smtClean="0"/>
              <a:t>?</a:t>
            </a:r>
          </a:p>
          <a:p>
            <a:pPr algn="ctr"/>
            <a:r>
              <a:rPr lang="en-US" dirty="0" smtClean="0"/>
              <a:t>United Nations?  U.S. govt. sites?</a:t>
            </a:r>
          </a:p>
          <a:p>
            <a:pPr algn="ctr"/>
            <a:r>
              <a:rPr lang="en-US" dirty="0" smtClean="0"/>
              <a:t>Should I look at print sources?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Three:  Use Information</a:t>
            </a:r>
            <a:endParaRPr lang="en-US" dirty="0"/>
          </a:p>
        </p:txBody>
      </p:sp>
      <p:sp>
        <p:nvSpPr>
          <p:cNvPr id="5" name="5-Point Star 4"/>
          <p:cNvSpPr/>
          <p:nvPr/>
        </p:nvSpPr>
        <p:spPr>
          <a:xfrm>
            <a:off x="914400" y="2362200"/>
            <a:ext cx="3200400" cy="25908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Take Notes</a:t>
            </a:r>
            <a:endParaRPr lang="en-US" dirty="0"/>
          </a:p>
        </p:txBody>
      </p:sp>
      <p:sp>
        <p:nvSpPr>
          <p:cNvPr id="7" name="5-Point Star 6"/>
          <p:cNvSpPr/>
          <p:nvPr/>
        </p:nvSpPr>
        <p:spPr>
          <a:xfrm>
            <a:off x="5105400" y="2362200"/>
            <a:ext cx="3048000" cy="25908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Analyze Materials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3008313" cy="793750"/>
          </a:xfrm>
        </p:spPr>
        <p:txBody>
          <a:bodyPr anchor="ctr">
            <a:normAutofit/>
          </a:bodyPr>
          <a:lstStyle/>
          <a:p>
            <a:pPr algn="ctr"/>
            <a:r>
              <a:rPr lang="en-US" sz="2400" dirty="0" smtClean="0"/>
              <a:t>Use Information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4800600" cy="5334000"/>
          </a:xfrm>
        </p:spPr>
        <p:txBody>
          <a:bodyPr>
            <a:normAutofit/>
          </a:bodyPr>
          <a:lstStyle/>
          <a:p>
            <a:r>
              <a:rPr lang="en-US" dirty="0" smtClean="0"/>
              <a:t>What will I use to evaluate the validity of each source?</a:t>
            </a:r>
          </a:p>
          <a:p>
            <a:r>
              <a:rPr lang="en-US" dirty="0" smtClean="0"/>
              <a:t>What type of note-taking style should I use?</a:t>
            </a:r>
          </a:p>
          <a:p>
            <a:r>
              <a:rPr lang="en-US" dirty="0" smtClean="0"/>
              <a:t>After taking notes, how will I decide which to use in my final product?</a:t>
            </a:r>
          </a:p>
          <a:p>
            <a:r>
              <a:rPr lang="en-US" dirty="0" smtClean="0"/>
              <a:t>How will I keep track of citations?</a:t>
            </a:r>
            <a:endParaRPr lang="en-US" dirty="0"/>
          </a:p>
        </p:txBody>
      </p:sp>
      <p:pic>
        <p:nvPicPr>
          <p:cNvPr id="3074" name="Picture 2" descr="C:\Users\jen\AppData\Local\Microsoft\Windows\Temporary Internet Files\Content.IE5\SC7UE9V3\MC900432665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800" y="228600"/>
            <a:ext cx="2362200" cy="2362200"/>
          </a:xfrm>
          <a:prstGeom prst="rect">
            <a:avLst/>
          </a:prstGeom>
          <a:noFill/>
        </p:spPr>
      </p:pic>
      <p:sp>
        <p:nvSpPr>
          <p:cNvPr id="7" name="Up Arrow Callout 6"/>
          <p:cNvSpPr/>
          <p:nvPr/>
        </p:nvSpPr>
        <p:spPr>
          <a:xfrm>
            <a:off x="5334000" y="2667000"/>
            <a:ext cx="3505200" cy="3429000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Ask my teacher or librarian for a source evaluation form?</a:t>
            </a:r>
          </a:p>
          <a:p>
            <a:pPr algn="ctr"/>
            <a:r>
              <a:rPr lang="en-US" dirty="0" smtClean="0"/>
              <a:t>Write notes on paper or computer?</a:t>
            </a:r>
          </a:p>
          <a:p>
            <a:pPr algn="ctr"/>
            <a:r>
              <a:rPr lang="en-US" dirty="0" smtClean="0"/>
              <a:t>How should I organize my notes?</a:t>
            </a:r>
          </a:p>
          <a:p>
            <a:pPr algn="ctr"/>
            <a:r>
              <a:rPr lang="en-US" dirty="0" smtClean="0"/>
              <a:t>Rank my sources/notes in order of usefulness?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Four:  Develop Final Product</a:t>
            </a:r>
            <a:endParaRPr lang="en-US" dirty="0"/>
          </a:p>
        </p:txBody>
      </p:sp>
      <p:sp>
        <p:nvSpPr>
          <p:cNvPr id="5" name="5-Point Star 4"/>
          <p:cNvSpPr/>
          <p:nvPr/>
        </p:nvSpPr>
        <p:spPr>
          <a:xfrm>
            <a:off x="533400" y="1295400"/>
            <a:ext cx="3581400" cy="25908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Develop Presentation Platform</a:t>
            </a:r>
            <a:endParaRPr lang="en-US" dirty="0"/>
          </a:p>
        </p:txBody>
      </p:sp>
      <p:sp>
        <p:nvSpPr>
          <p:cNvPr id="6" name="5-Point Star 5"/>
          <p:cNvSpPr/>
          <p:nvPr/>
        </p:nvSpPr>
        <p:spPr>
          <a:xfrm>
            <a:off x="2895600" y="3733800"/>
            <a:ext cx="3505200" cy="25908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Reflect on Process</a:t>
            </a:r>
            <a:endParaRPr lang="en-US" dirty="0"/>
          </a:p>
        </p:txBody>
      </p:sp>
      <p:sp>
        <p:nvSpPr>
          <p:cNvPr id="7" name="5-Point Star 6"/>
          <p:cNvSpPr/>
          <p:nvPr/>
        </p:nvSpPr>
        <p:spPr>
          <a:xfrm>
            <a:off x="5029200" y="1371600"/>
            <a:ext cx="3581400" cy="25908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Share Experiences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</TotalTime>
  <Words>504</Words>
  <Application>Microsoft Office PowerPoint</Application>
  <PresentationFormat>On-screen Show (4:3)</PresentationFormat>
  <Paragraphs>69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Country Inquiry  Using the  I-Search Method</vt:lpstr>
      <vt:lpstr>The Four Steps of I-Search</vt:lpstr>
      <vt:lpstr>Step One:  Select a Topic</vt:lpstr>
      <vt:lpstr>Select a Topic</vt:lpstr>
      <vt:lpstr>Step Two:  Find Information</vt:lpstr>
      <vt:lpstr>Find Information</vt:lpstr>
      <vt:lpstr>Step Three:  Use Information</vt:lpstr>
      <vt:lpstr>Use Information</vt:lpstr>
      <vt:lpstr>Step Four:  Develop Final Product</vt:lpstr>
      <vt:lpstr>Develop Final Product</vt:lpstr>
      <vt:lpstr>Alignment with  Common Core State Standards</vt:lpstr>
      <vt:lpstr>Developed by Jen Quimbey September 2012</vt:lpstr>
    </vt:vector>
  </TitlesOfParts>
  <Company>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Country Inquiry  Using the  I-Search Method</dc:title>
  <dc:creator>jen</dc:creator>
  <cp:lastModifiedBy>jen</cp:lastModifiedBy>
  <cp:revision>24</cp:revision>
  <dcterms:created xsi:type="dcterms:W3CDTF">2012-09-16T01:32:16Z</dcterms:created>
  <dcterms:modified xsi:type="dcterms:W3CDTF">2012-09-16T04:25:20Z</dcterms:modified>
</cp:coreProperties>
</file>